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969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80" d="100"/>
          <a:sy n="80" d="100"/>
        </p:scale>
        <p:origin x="614" y="48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wave-guided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ICMP</a:t>
            </a:r>
          </a:p>
          <a:p>
            <a:pPr marL="171450" indent="-171450"/>
            <a:r>
              <a:rPr lang="en-US" altLang="zh-CN" dirty="0"/>
              <a:t>Traceroute</a:t>
            </a:r>
            <a:r>
              <a:rPr lang="zh-CN" altLang="en-US" dirty="0"/>
              <a:t>的用法为</a:t>
            </a:r>
            <a:r>
              <a:rPr lang="en-US" altLang="zh-CN" dirty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/>
              <a:t>[options]</a:t>
            </a:r>
            <a:r>
              <a:rPr lang="zh-CN" altLang="en-US" dirty="0"/>
              <a:t>的内容有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[-n]:</a:t>
            </a:r>
            <a:r>
              <a:rPr lang="zh-CN" altLang="en-US" dirty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/>
              <a:t>[-v]:</a:t>
            </a:r>
            <a:r>
              <a:rPr lang="zh-CN" altLang="en-US" dirty="0"/>
              <a:t>长输出</a:t>
            </a:r>
          </a:p>
          <a:p>
            <a:pPr marL="0" indent="0">
              <a:buNone/>
            </a:pPr>
            <a:r>
              <a:rPr lang="en-US" altLang="zh-CN" dirty="0"/>
              <a:t>[-p]:UDP</a:t>
            </a:r>
            <a:r>
              <a:rPr lang="zh-CN" altLang="en-US" dirty="0"/>
              <a:t>端口设置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33434)</a:t>
            </a:r>
          </a:p>
          <a:p>
            <a:pPr marL="0" indent="0">
              <a:buNone/>
            </a:pPr>
            <a:r>
              <a:rPr lang="en-US" altLang="zh-CN" dirty="0"/>
              <a:t>[-q]:</a:t>
            </a:r>
            <a:r>
              <a:rPr lang="zh-CN" altLang="en-US" dirty="0"/>
              <a:t>设置</a:t>
            </a:r>
            <a:r>
              <a:rPr lang="en-US" altLang="zh-CN" dirty="0"/>
              <a:t>TTL</a:t>
            </a:r>
            <a:r>
              <a:rPr lang="zh-CN" altLang="en-US" dirty="0"/>
              <a:t>测试数目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3)</a:t>
            </a:r>
          </a:p>
          <a:p>
            <a:pPr marL="0" indent="0">
              <a:buNone/>
            </a:pPr>
            <a:r>
              <a:rPr lang="en-US" altLang="zh-CN" dirty="0"/>
              <a:t>[-t]:</a:t>
            </a:r>
            <a:r>
              <a:rPr lang="zh-CN" altLang="en-US" dirty="0"/>
              <a:t>设置测包的服务类型</a:t>
            </a:r>
          </a:p>
          <a:p>
            <a:pPr marL="0" indent="0">
              <a:buNone/>
            </a:pPr>
            <a:r>
              <a:rPr lang="en-US" altLang="zh-CN" dirty="0"/>
              <a:t>[data size]:</a:t>
            </a:r>
            <a:r>
              <a:rPr lang="zh-CN" altLang="en-US" dirty="0"/>
              <a:t>每次测试包的数据字节长度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38)</a:t>
            </a:r>
          </a:p>
          <a:p>
            <a:pPr mar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Networks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/>
              <a:t>"Fun" Internet-connected devices</a:t>
            </a:r>
            <a:endParaRPr lang="en-US" altLang="zh-CN" dirty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Internet: </a:t>
            </a:r>
            <a:r>
              <a:rPr lang="en-US" altLang="ja-JP" sz="2400" dirty="0">
                <a:solidFill>
                  <a:srgbClr val="CC0000"/>
                </a:solidFill>
              </a:rPr>
              <a:t>"network of networks"</a:t>
            </a:r>
            <a:endParaRPr lang="en-US" altLang="ja-JP" sz="2400" dirty="0"/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protocols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Internet  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's the Internet: "nuts and bolts" 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a service view</a:t>
            </a:r>
            <a:endParaRPr lang="en-US" altLang="zh-CN" dirty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infrastructure that provides services to 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/>
              <a:t>What'</a:t>
            </a:r>
            <a:r>
              <a:rPr lang="en-US" altLang="ja-JP" dirty="0"/>
              <a:t>s a protocol?</a:t>
            </a:r>
            <a:endParaRPr lang="en-US" altLang="zh-CN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"what's the time?"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"I have a question"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7"/>
            <a:ext cx="4378120" cy="584201"/>
            <a:chOff x="3212" y="2597"/>
            <a:chExt cx="2390" cy="368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http://www.github.com/network-distributed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's 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 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and 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Hu</a:t>
            </a: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000099"/>
                </a:solidFill>
              </a:rPr>
              <a:t>CS, Wuhan 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https://github.com/network-distributed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Phone (office):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Ethernet - the use of Ethernet in an industrial environment with protocols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11M, 54M, 450M, 1G, 4G 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10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's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/>
              <a:t>"wire"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forward packets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Textbook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>
                <a:ea typeface="宋体" panose="02010600030101010101" pitchFamily="2" charset="-122"/>
              </a:rPr>
              <a:t>th</a:t>
            </a:r>
            <a:r>
              <a:rPr kumimoji="0" lang="en-US" altLang="zh-CN" dirty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>
                <a:solidFill>
                  <a:srgbClr val="000099"/>
                </a:solidFill>
              </a:rPr>
              <a:t>Slides of this course are adapted from  J.F Kurose and K.W. 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router’</a:t>
            </a:r>
            <a:r>
              <a:rPr lang="en-US" altLang="ja-JP" sz="2400" dirty="0"/>
              <a:t>s input to appropriate router output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>
                <a:solidFill>
                  <a:srgbClr val="CC0000"/>
                </a:solidFill>
              </a:rPr>
              <a:t>dest</a:t>
            </a:r>
            <a:r>
              <a:rPr lang="en-US" altLang="ja-JP" dirty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>
                <a:ea typeface="MS PGothic" panose="020B0600070205080204" pitchFamily="34" charset="-128"/>
              </a:rPr>
              <a:t>nd</a:t>
            </a:r>
            <a:r>
              <a:rPr lang="en-US" altLang="zh-CN" dirty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>
                <a:ea typeface="MS PGothic" panose="020B0600070205080204" pitchFamily="34" charset="-128"/>
              </a:rPr>
              <a:t>st</a:t>
            </a:r>
            <a:r>
              <a:rPr lang="en-US" altLang="zh-CN" dirty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>
                <a:ea typeface="MS PGothic" panose="020B0600070205080204" pitchFamily="34" charset="-128"/>
              </a:rPr>
              <a:t>"active"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is packet switching a </a:t>
            </a:r>
            <a:r>
              <a:rPr lang="en-US" altLang="ja-JP" dirty="0">
                <a:solidFill>
                  <a:srgbClr val="CC0000"/>
                </a:solidFill>
              </a:rPr>
              <a:t>"slam dunk winner?"</a:t>
            </a:r>
            <a:endParaRPr lang="en-US" altLang="zh-CN" dirty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together?</a:t>
            </a: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Comic Sans MS" panose="030F0702030302020204" pitchFamily="66" charset="0"/>
              </a:rPr>
              <a:t>Let's make this educational, academic and enjoyable.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"tier-1"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  <a:p>
                <a:pPr algn="ctr" eaLnBrk="1" hangingPunct="1"/>
                <a:r>
                  <a:rPr lang="en-US" altLang="zh-CN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Final Exam    –   70 %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Course Work –  30 %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–   will be separately graded as a lab course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/ codes   –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Assignment/Quiz   –  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10 %</a:t>
            </a:r>
          </a:p>
        </p:txBody>
      </p:sp>
    </p:spTree>
    <p:extLst>
      <p:ext uri="{BB962C8B-B14F-4D97-AF65-F5344CB8AC3E}">
        <p14:creationId xmlns:p14="http://schemas.microsoft.com/office/powerpoint/2010/main" val="852635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/>
              <a:t>"propagate" 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/>
              <a:t>"push" 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/>
              <a:t>"propagate" 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"work"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/>
              <a:t>"Real" 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/>
              <a:t>what do </a:t>
            </a:r>
            <a:r>
              <a:rPr lang="en-US" altLang="ja-JP" dirty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cs typeface="Courier New" panose="02070309020205020404" pitchFamily="49" charset="0"/>
              </a:rPr>
              <a:t>program: </a:t>
            </a:r>
            <a:r>
              <a:rPr lang="en-US" altLang="zh-CN" dirty="0"/>
              <a:t>provides delay measurement from source to router along end-end Internet path towards destination.  For all </a:t>
            </a:r>
            <a:r>
              <a:rPr lang="en-US" altLang="zh-CN" i="1" dirty="0"/>
              <a:t>i: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www.slac.stanford.edu to www.whu.edu.cn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throughput:</a:t>
            </a:r>
            <a:r>
              <a:rPr lang="en-US" altLang="zh-CN" dirty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s</a:t>
            </a:r>
            <a:r>
              <a:rPr lang="en-US" altLang="zh-CN" i="1" dirty="0">
                <a:solidFill>
                  <a:srgbClr val="CC0000"/>
                </a:solidFill>
              </a:rPr>
              <a:t> &lt; </a:t>
            </a: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c</a:t>
            </a:r>
            <a:r>
              <a:rPr lang="en-US" altLang="zh-CN" i="1" dirty="0">
                <a:solidFill>
                  <a:srgbClr val="FF3300"/>
                </a:solidFill>
              </a:rPr>
              <a:t>  </a:t>
            </a:r>
            <a:r>
              <a:rPr lang="en-US" altLang="zh-CN" dirty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let's begin 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per-connection end-end throughput: </a:t>
            </a:r>
            <a:r>
              <a:rPr lang="en-US" altLang="zh-CN" i="1" dirty="0"/>
              <a:t>min(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,R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,R</a:t>
            </a:r>
            <a:r>
              <a:rPr lang="en-US" altLang="zh-CN" i="1" dirty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in practice: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dirty="0"/>
              <a:t> or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s</a:t>
            </a:r>
            <a:r>
              <a:rPr lang="en-US" altLang="zh-CN" dirty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Protocol </a:t>
            </a:r>
            <a:r>
              <a:rPr lang="en-US" altLang="ja-JP" dirty="0"/>
              <a:t>"layers"</a:t>
            </a:r>
            <a:endParaRPr lang="en-US" altLang="zh-CN" dirty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with many </a:t>
            </a:r>
            <a:r>
              <a:rPr lang="en-US" altLang="ja-JP" i="1" dirty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is there any hope of </a:t>
            </a:r>
            <a:r>
              <a:rPr lang="en-US" altLang="zh-CN" i="1" dirty="0"/>
              <a:t>organizing</a:t>
            </a:r>
            <a:r>
              <a:rPr lang="en-US" altLang="zh-CN" dirty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layers: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explicit structure allows identification, relationship of complex system’</a:t>
            </a:r>
            <a:r>
              <a:rPr lang="en-US" altLang="ja-JP" dirty="0"/>
              <a:t>s pieces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layered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modularization eases maintenance, updating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application:</a:t>
            </a:r>
            <a:r>
              <a:rPr lang="en-US" altLang="zh-CN" dirty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transport:</a:t>
            </a:r>
            <a:r>
              <a:rPr lang="en-US" altLang="zh-CN" dirty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network:</a:t>
            </a:r>
            <a:r>
              <a:rPr lang="en-US" altLang="zh-CN" dirty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link:</a:t>
            </a:r>
            <a:r>
              <a:rPr lang="en-US" altLang="zh-CN" dirty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physical:</a:t>
            </a:r>
            <a:r>
              <a:rPr lang="en-US" altLang="zh-CN" dirty="0"/>
              <a:t> bits </a:t>
            </a:r>
            <a:r>
              <a:rPr lang="en-US" altLang="ja-JP" dirty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presentation:</a:t>
            </a:r>
            <a:r>
              <a:rPr lang="en-US" altLang="zh-CN" dirty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session:</a:t>
            </a:r>
            <a:r>
              <a:rPr lang="en-US" altLang="zh-CN" dirty="0"/>
              <a:t> synchronization, </a:t>
            </a:r>
            <a:r>
              <a:rPr lang="en-US" altLang="zh-CN" dirty="0" err="1"/>
              <a:t>checkpointing</a:t>
            </a:r>
            <a:r>
              <a:rPr lang="en-US" altLang="zh-CN" dirty="0"/>
              <a:t>, recovery of data exchange</a:t>
            </a:r>
          </a:p>
          <a:p>
            <a:pPr marL="287338" indent="-287338"/>
            <a:r>
              <a:rPr lang="en-US" altLang="zh-CN" dirty="0"/>
              <a:t>Internet stack </a:t>
            </a:r>
            <a:r>
              <a:rPr lang="en-US" altLang="ja-JP" dirty="0"/>
              <a:t>"missing" these layers!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these services, </a:t>
            </a:r>
            <a:r>
              <a:rPr lang="en-US" altLang="zh-CN" i="1" dirty="0">
                <a:ea typeface="宋体" panose="02010600030101010101" pitchFamily="2" charset="-122"/>
              </a:rPr>
              <a:t>if needed,</a:t>
            </a:r>
            <a:r>
              <a:rPr lang="en-US" altLang="zh-CN" dirty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"feel" 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>
                <a:ea typeface="宋体" panose="02010600030101010101" pitchFamily="2" charset="-122"/>
              </a:rPr>
              <a:t>original vision: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malware can get in host from:</a:t>
            </a:r>
            <a:endParaRPr lang="en-US" altLang="zh-CN" dirty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spyware malware</a:t>
            </a:r>
            <a:r>
              <a:rPr lang="en-US" altLang="zh-CN" dirty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infected host can be enrolled in  </a:t>
            </a:r>
            <a:r>
              <a:rPr lang="en-US" altLang="zh-CN" dirty="0">
                <a:solidFill>
                  <a:srgbClr val="000099"/>
                </a:solidFill>
              </a:rPr>
              <a:t>botnet,</a:t>
            </a:r>
            <a:r>
              <a:rPr lang="en-US" altLang="zh-CN" dirty="0"/>
              <a:t> used for spam. </a:t>
            </a:r>
            <a:r>
              <a:rPr lang="en-US" altLang="zh-CN" dirty="0" err="1"/>
              <a:t>DDoS</a:t>
            </a:r>
            <a:r>
              <a:rPr lang="en-US" altLang="zh-CN" dirty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>
                <a:solidFill>
                  <a:srgbClr val="CC0000"/>
                </a:solidFill>
              </a:rPr>
              <a:t>DoS</a:t>
            </a:r>
            <a:r>
              <a:rPr lang="en-US" altLang="zh-CN" i="1" dirty="0">
                <a:solidFill>
                  <a:srgbClr val="CC0000"/>
                </a:solidFill>
              </a:rPr>
              <a:t>):</a:t>
            </a:r>
            <a:r>
              <a:rPr lang="en-US" altLang="zh-CN" dirty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>
                <a:solidFill>
                  <a:srgbClr val="CC0000"/>
                </a:solidFill>
              </a:rPr>
              <a:t>"sniffing":</a:t>
            </a:r>
            <a:r>
              <a:rPr lang="en-US" altLang="ja-JP" i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>
                <a:solidFill>
                  <a:srgbClr val="FF3300"/>
                </a:solidFill>
              </a:rPr>
              <a:t> </a:t>
            </a:r>
            <a:r>
              <a:rPr lang="en-US" altLang="zh-CN" dirty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  </a:t>
              </a:r>
              <a:r>
                <a:rPr lang="en-US" altLang="zh-CN" sz="16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late 1990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/>
              <a:t>"cloud" 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covered a </a:t>
            </a:r>
            <a:r>
              <a:rPr lang="en-US" altLang="ja-JP" i="1" dirty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what'</a:t>
            </a:r>
            <a:r>
              <a:rPr lang="en-US" altLang="ja-JP" sz="2400" dirty="0"/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/>
              <a:t>"feel"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作业邮件主题的格式：学号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"nuts and bolts" view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>
                <a:ea typeface="MS PGothic" panose="020B0600070205080204" pitchFamily="34" charset="-128"/>
              </a:rPr>
              <a:t>=</a:t>
            </a: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>
                <a:ea typeface="宋体" panose="02010600030101010101" pitchFamily="2" charset="-122"/>
              </a:rPr>
              <a:t>running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4626</TotalTime>
  <Words>6327</Words>
  <Application>Microsoft Office PowerPoint</Application>
  <PresentationFormat>宽屏</PresentationFormat>
  <Paragraphs>1634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ＭＳ Ｐゴシック</vt:lpstr>
      <vt:lpstr>ＭＳ Ｐゴシック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360</cp:revision>
  <dcterms:created xsi:type="dcterms:W3CDTF">2015-05-07T17:29:00Z</dcterms:created>
  <dcterms:modified xsi:type="dcterms:W3CDTF">2020-02-09T08:00:24Z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